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874"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a:p>
            <a:pPr marL="0" lvl="0" indent="0" algn="l" rtl="0">
              <a:spcBef>
                <a:spcPts val="0"/>
              </a:spcBef>
              <a:spcAft>
                <a:spcPts val="0"/>
              </a:spcAft>
              <a:buNone/>
            </a:pPr>
            <a:endParaRPr/>
          </a:p>
        </p:txBody>
      </p:sp>
      <p:sp>
        <p:nvSpPr>
          <p:cNvPr id="63" name="Google Shape;6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3a1424ff7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3a1424ff7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Ken</a:t>
            </a:r>
            <a:endParaRPr/>
          </a:p>
        </p:txBody>
      </p:sp>
      <p:sp>
        <p:nvSpPr>
          <p:cNvPr id="152" name="Google Shape;152;g33a1424ff7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5d02f81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45d02f81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163" name="Google Shape;163;g45d02f819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8a712e50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8a712e505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p:txBody>
      </p:sp>
      <p:sp>
        <p:nvSpPr>
          <p:cNvPr id="72" name="Google Shape;72;g48a712e505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8a712e505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8a712e505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Hao</a:t>
            </a:r>
            <a:endParaRPr/>
          </a:p>
          <a:p>
            <a:pPr marL="0" lvl="0" indent="0" algn="l" rtl="0">
              <a:spcBef>
                <a:spcPts val="0"/>
              </a:spcBef>
              <a:spcAft>
                <a:spcPts val="0"/>
              </a:spcAft>
              <a:buNone/>
            </a:pPr>
            <a:r>
              <a:rPr lang="en-US"/>
              <a:t>First is from UMichi. And we choose Long-Term Vision and LIDAR Dataset.</a:t>
            </a:r>
            <a:endParaRPr/>
          </a:p>
          <a:p>
            <a:pPr marL="0" lvl="0" indent="0" algn="l" rtl="0">
              <a:spcBef>
                <a:spcPts val="0"/>
              </a:spcBef>
              <a:spcAft>
                <a:spcPts val="0"/>
              </a:spcAft>
              <a:buNone/>
            </a:pPr>
            <a:endParaRPr/>
          </a:p>
          <a:p>
            <a:pPr marL="0" lvl="0" indent="0" algn="l" rtl="0">
              <a:spcBef>
                <a:spcPts val="0"/>
              </a:spcBef>
              <a:spcAft>
                <a:spcPts val="0"/>
              </a:spcAft>
              <a:buNone/>
            </a:pPr>
            <a:r>
              <a:rPr lang="en-US"/>
              <a:t>Second is staticmap API. For which we can generate a map overlay that provides street and landmark data which can make the meaningless gps more readable.</a:t>
            </a:r>
            <a:endParaRPr/>
          </a:p>
        </p:txBody>
      </p:sp>
      <p:sp>
        <p:nvSpPr>
          <p:cNvPr id="82" name="Google Shape;82;g48a712e505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8a712e505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8a712e505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Presented by Robin</a:t>
            </a:r>
            <a:endParaRPr/>
          </a:p>
        </p:txBody>
      </p:sp>
      <p:sp>
        <p:nvSpPr>
          <p:cNvPr id="94" name="Google Shape;94;g48a712e505_3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8a712e505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8a712e505_3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Robin</a:t>
            </a:r>
            <a:endParaRPr/>
          </a:p>
          <a:p>
            <a:pPr marL="0" lvl="0" indent="0" algn="l" rtl="0">
              <a:spcBef>
                <a:spcPts val="0"/>
              </a:spcBef>
              <a:spcAft>
                <a:spcPts val="0"/>
              </a:spcAft>
              <a:buNone/>
            </a:pPr>
            <a:r>
              <a:rPr lang="en-US"/>
              <a:t>Our data manager is the first step of manipulating the data sets.</a:t>
            </a:r>
            <a:endParaRPr/>
          </a:p>
          <a:p>
            <a:pPr marL="0" lvl="0" indent="0" algn="l" rtl="0">
              <a:spcBef>
                <a:spcPts val="0"/>
              </a:spcBef>
              <a:spcAft>
                <a:spcPts val="0"/>
              </a:spcAft>
              <a:buNone/>
            </a:pPr>
            <a:r>
              <a:rPr lang="en-US"/>
              <a:t>It downloads the robotic datasets including GPS, Hokuyo Lidar data from websites and unzip them. After that we need to filter the GPS data because some of them has nan inside and couldn’t be use for trajecting the robot location.Next we transfer the original GPS data which is in the radius magnitude in to longitude and latitude. This is for the static map plotting.  Finally we will handle the binary file generated by the Lidar data and show several scans of the sensor. </a:t>
            </a:r>
            <a:endParaRPr/>
          </a:p>
        </p:txBody>
      </p:sp>
      <p:sp>
        <p:nvSpPr>
          <p:cNvPr id="103" name="Google Shape;103;g48a712e505_3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8a712e505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8a712e505_3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Hao</a:t>
            </a:r>
            <a:endParaRPr/>
          </a:p>
          <a:p>
            <a:pPr marL="0" lvl="0" indent="0" algn="l" rtl="0">
              <a:spcBef>
                <a:spcPts val="0"/>
              </a:spcBef>
              <a:spcAft>
                <a:spcPts val="0"/>
              </a:spcAft>
              <a:buNone/>
            </a:pPr>
            <a:r>
              <a:rPr lang="en-US"/>
              <a:t>-The reason to subsample GPS data is that the dataset is too large, and the time interval is very small, there is no need to enlarge the workload of computing.</a:t>
            </a:r>
            <a:endParaRPr/>
          </a:p>
          <a:p>
            <a:pPr marL="0" lvl="0" indent="0" algn="l" rtl="0">
              <a:spcBef>
                <a:spcPts val="0"/>
              </a:spcBef>
              <a:spcAft>
                <a:spcPts val="0"/>
              </a:spcAft>
              <a:buNone/>
            </a:pPr>
            <a:r>
              <a:rPr lang="en-US"/>
              <a:t>-Mention how applying the map overlay provides familiar, real-world context for the data. For instance, in our program, we overlay gps data on a map. The map contextualizes the data by providing references for landmarks, street names and other geographic references.</a:t>
            </a:r>
            <a:endParaRPr/>
          </a:p>
        </p:txBody>
      </p:sp>
      <p:sp>
        <p:nvSpPr>
          <p:cNvPr id="113" name="Google Shape;113;g48a712e505_3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8a712e505_3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8a712e505_3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371600" lvl="0" indent="0" algn="l" rtl="0">
              <a:lnSpc>
                <a:spcPct val="90000"/>
              </a:lnSpc>
              <a:spcBef>
                <a:spcPts val="500"/>
              </a:spcBef>
              <a:spcAft>
                <a:spcPts val="0"/>
              </a:spcAft>
              <a:buNone/>
            </a:pPr>
            <a:r>
              <a:rPr lang="en-US">
                <a:solidFill>
                  <a:srgbClr val="000000"/>
                </a:solidFill>
              </a:rPr>
              <a:t>Presented by Ray:</a:t>
            </a:r>
            <a:endParaRPr>
              <a:solidFill>
                <a:srgbClr val="000000"/>
              </a:solidFill>
            </a:endParaRPr>
          </a:p>
          <a:p>
            <a:pPr marL="1371600" lvl="0" indent="0" algn="l" rtl="0">
              <a:lnSpc>
                <a:spcPct val="90000"/>
              </a:lnSpc>
              <a:spcBef>
                <a:spcPts val="2100"/>
              </a:spcBef>
              <a:spcAft>
                <a:spcPts val="0"/>
              </a:spcAft>
              <a:buNone/>
            </a:pPr>
            <a:r>
              <a:rPr lang="en-US">
                <a:solidFill>
                  <a:srgbClr val="000000"/>
                </a:solidFill>
              </a:rPr>
              <a:t>By taking successive lidar scans and calculating the differences between points, the robot position and orientation (pose) can be backed out from the natural misalignment of points that occurs when recording lidar scans from a moving robot</a:t>
            </a:r>
            <a:endParaRPr>
              <a:solidFill>
                <a:srgbClr val="000000"/>
              </a:solidFill>
            </a:endParaRPr>
          </a:p>
          <a:p>
            <a:pPr marL="0" lvl="0" indent="0" algn="l" rtl="0">
              <a:spcBef>
                <a:spcPts val="2100"/>
              </a:spcBef>
              <a:spcAft>
                <a:spcPts val="0"/>
              </a:spcAft>
              <a:buNone/>
            </a:pPr>
            <a:endParaRPr>
              <a:solidFill>
                <a:srgbClr val="000000"/>
              </a:solidFill>
            </a:endParaRPr>
          </a:p>
        </p:txBody>
      </p:sp>
      <p:sp>
        <p:nvSpPr>
          <p:cNvPr id="123" name="Google Shape;123;g48a712e505_3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8a712e505_3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8a712e505_3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Ken</a:t>
            </a:r>
            <a:endParaRPr/>
          </a:p>
          <a:p>
            <a:pPr marL="0" lvl="0" indent="0" algn="l" rtl="0">
              <a:spcBef>
                <a:spcPts val="0"/>
              </a:spcBef>
              <a:spcAft>
                <a:spcPts val="0"/>
              </a:spcAft>
              <a:buNone/>
            </a:pPr>
            <a:endParaRPr/>
          </a:p>
          <a:p>
            <a:pPr marL="0" lvl="0" indent="0" algn="l" rtl="0">
              <a:spcBef>
                <a:spcPts val="0"/>
              </a:spcBef>
              <a:spcAft>
                <a:spcPts val="0"/>
              </a:spcAft>
              <a:buNone/>
            </a:pPr>
            <a:r>
              <a:rPr lang="en-US"/>
              <a:t>Ken, Remove the graphic and insert GUI Screenshot</a:t>
            </a:r>
            <a:endParaRPr/>
          </a:p>
        </p:txBody>
      </p:sp>
      <p:sp>
        <p:nvSpPr>
          <p:cNvPr id="133" name="Google Shape;133;g48a712e505_3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Ken </a:t>
            </a:r>
            <a:endParaRPr/>
          </a:p>
          <a:p>
            <a:pPr marL="0" lvl="0" indent="0" algn="l" rtl="0">
              <a:spcBef>
                <a:spcPts val="0"/>
              </a:spcBef>
              <a:spcAft>
                <a:spcPts val="0"/>
              </a:spcAft>
              <a:buNone/>
            </a:pPr>
            <a:endParaRPr/>
          </a:p>
          <a:p>
            <a:pPr marL="0" lvl="0" indent="0" algn="l" rtl="0">
              <a:spcBef>
                <a:spcPts val="0"/>
              </a:spcBef>
              <a:spcAft>
                <a:spcPts val="0"/>
              </a:spcAft>
              <a:buNone/>
            </a:pPr>
            <a:r>
              <a:rPr lang="en-US"/>
              <a:t>Ken, Replace with demo of our actual GUI</a:t>
            </a:r>
            <a:endParaRPr/>
          </a:p>
        </p:txBody>
      </p:sp>
      <p:sp>
        <p:nvSpPr>
          <p:cNvPr id="144" name="Google Shape;14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6" name="Google Shape;56;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57" name="Google Shape;57;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2100"/>
              </a:spcBef>
              <a:spcAft>
                <a:spcPts val="0"/>
              </a:spcAft>
              <a:buClr>
                <a:schemeClr val="dk1"/>
              </a:buClr>
              <a:buSzPts val="1900"/>
              <a:buChar char="○"/>
              <a:defRPr>
                <a:solidFill>
                  <a:schemeClr val="dk1"/>
                </a:solidFill>
              </a:defRPr>
            </a:lvl2pPr>
            <a:lvl3pPr marL="1371600" lvl="2" indent="-349250">
              <a:spcBef>
                <a:spcPts val="2100"/>
              </a:spcBef>
              <a:spcAft>
                <a:spcPts val="0"/>
              </a:spcAft>
              <a:buClr>
                <a:schemeClr val="dk1"/>
              </a:buClr>
              <a:buSzPts val="1900"/>
              <a:buChar char="■"/>
              <a:defRPr>
                <a:solidFill>
                  <a:schemeClr val="dk1"/>
                </a:solidFill>
              </a:defRPr>
            </a:lvl3pPr>
            <a:lvl4pPr marL="1828800" lvl="3" indent="-349250">
              <a:spcBef>
                <a:spcPts val="2100"/>
              </a:spcBef>
              <a:spcAft>
                <a:spcPts val="0"/>
              </a:spcAft>
              <a:buClr>
                <a:schemeClr val="dk1"/>
              </a:buClr>
              <a:buSzPts val="1900"/>
              <a:buChar char="●"/>
              <a:defRPr>
                <a:solidFill>
                  <a:schemeClr val="dk1"/>
                </a:solidFill>
              </a:defRPr>
            </a:lvl4pPr>
            <a:lvl5pPr marL="2286000" lvl="4" indent="-349250">
              <a:spcBef>
                <a:spcPts val="2100"/>
              </a:spcBef>
              <a:spcAft>
                <a:spcPts val="0"/>
              </a:spcAft>
              <a:buClr>
                <a:schemeClr val="dk1"/>
              </a:buClr>
              <a:buSzPts val="1900"/>
              <a:buChar char="○"/>
              <a:defRPr>
                <a:solidFill>
                  <a:schemeClr val="dk1"/>
                </a:solidFill>
              </a:defRPr>
            </a:lvl5pPr>
            <a:lvl6pPr marL="2743200" lvl="5" indent="-349250">
              <a:spcBef>
                <a:spcPts val="2100"/>
              </a:spcBef>
              <a:spcAft>
                <a:spcPts val="0"/>
              </a:spcAft>
              <a:buClr>
                <a:schemeClr val="dk1"/>
              </a:buClr>
              <a:buSzPts val="1900"/>
              <a:buChar char="■"/>
              <a:defRPr>
                <a:solidFill>
                  <a:schemeClr val="dk1"/>
                </a:solidFill>
              </a:defRPr>
            </a:lvl6pPr>
            <a:lvl7pPr marL="3200400" lvl="6" indent="-349250">
              <a:spcBef>
                <a:spcPts val="2100"/>
              </a:spcBef>
              <a:spcAft>
                <a:spcPts val="0"/>
              </a:spcAft>
              <a:buClr>
                <a:schemeClr val="dk1"/>
              </a:buClr>
              <a:buSzPts val="1900"/>
              <a:buChar char="●"/>
              <a:defRPr>
                <a:solidFill>
                  <a:schemeClr val="dk1"/>
                </a:solidFill>
              </a:defRPr>
            </a:lvl7pPr>
            <a:lvl8pPr marL="3657600" lvl="7" indent="-349250">
              <a:spcBef>
                <a:spcPts val="2100"/>
              </a:spcBef>
              <a:spcAft>
                <a:spcPts val="0"/>
              </a:spcAft>
              <a:buClr>
                <a:schemeClr val="dk1"/>
              </a:buClr>
              <a:buSzPts val="1900"/>
              <a:buChar char="○"/>
              <a:defRPr>
                <a:solidFill>
                  <a:schemeClr val="dk1"/>
                </a:solidFill>
              </a:defRPr>
            </a:lvl8pPr>
            <a:lvl9pPr marL="4114800" lvl="8" indent="-349250">
              <a:spcBef>
                <a:spcPts val="2100"/>
              </a:spcBef>
              <a:spcAft>
                <a:spcPts val="2100"/>
              </a:spcAft>
              <a:buClr>
                <a:schemeClr val="dk1"/>
              </a:buClr>
              <a:buSzPts val="1900"/>
              <a:buChar char="■"/>
              <a:defRPr>
                <a:solidFill>
                  <a:schemeClr val="dk1"/>
                </a:solidFill>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2100"/>
              </a:spcBef>
              <a:spcAft>
                <a:spcPts val="0"/>
              </a:spcAft>
              <a:buClr>
                <a:schemeClr val="lt2"/>
              </a:buClr>
              <a:buSzPts val="1900"/>
              <a:buChar char="○"/>
              <a:defRPr sz="1900">
                <a:solidFill>
                  <a:schemeClr val="lt2"/>
                </a:solidFill>
              </a:defRPr>
            </a:lvl2pPr>
            <a:lvl3pPr marL="1371600" lvl="2" indent="-349250">
              <a:lnSpc>
                <a:spcPct val="115000"/>
              </a:lnSpc>
              <a:spcBef>
                <a:spcPts val="2100"/>
              </a:spcBef>
              <a:spcAft>
                <a:spcPts val="0"/>
              </a:spcAft>
              <a:buClr>
                <a:schemeClr val="lt2"/>
              </a:buClr>
              <a:buSzPts val="1900"/>
              <a:buChar char="■"/>
              <a:defRPr sz="1900">
                <a:solidFill>
                  <a:schemeClr val="lt2"/>
                </a:solidFill>
              </a:defRPr>
            </a:lvl3pPr>
            <a:lvl4pPr marL="1828800" lvl="3" indent="-349250">
              <a:lnSpc>
                <a:spcPct val="115000"/>
              </a:lnSpc>
              <a:spcBef>
                <a:spcPts val="2100"/>
              </a:spcBef>
              <a:spcAft>
                <a:spcPts val="0"/>
              </a:spcAft>
              <a:buClr>
                <a:schemeClr val="lt2"/>
              </a:buClr>
              <a:buSzPts val="1900"/>
              <a:buChar char="●"/>
              <a:defRPr sz="1900">
                <a:solidFill>
                  <a:schemeClr val="lt2"/>
                </a:solidFill>
              </a:defRPr>
            </a:lvl4pPr>
            <a:lvl5pPr marL="2286000" lvl="4" indent="-349250">
              <a:lnSpc>
                <a:spcPct val="115000"/>
              </a:lnSpc>
              <a:spcBef>
                <a:spcPts val="2100"/>
              </a:spcBef>
              <a:spcAft>
                <a:spcPts val="0"/>
              </a:spcAft>
              <a:buClr>
                <a:schemeClr val="lt2"/>
              </a:buClr>
              <a:buSzPts val="1900"/>
              <a:buChar char="○"/>
              <a:defRPr sz="1900">
                <a:solidFill>
                  <a:schemeClr val="lt2"/>
                </a:solidFill>
              </a:defRPr>
            </a:lvl5pPr>
            <a:lvl6pPr marL="2743200" lvl="5" indent="-349250">
              <a:lnSpc>
                <a:spcPct val="115000"/>
              </a:lnSpc>
              <a:spcBef>
                <a:spcPts val="2100"/>
              </a:spcBef>
              <a:spcAft>
                <a:spcPts val="0"/>
              </a:spcAft>
              <a:buClr>
                <a:schemeClr val="lt2"/>
              </a:buClr>
              <a:buSzPts val="1900"/>
              <a:buChar char="■"/>
              <a:defRPr sz="1900">
                <a:solidFill>
                  <a:schemeClr val="lt2"/>
                </a:solidFill>
              </a:defRPr>
            </a:lvl6pPr>
            <a:lvl7pPr marL="3200400" lvl="6" indent="-349250">
              <a:lnSpc>
                <a:spcPct val="115000"/>
              </a:lnSpc>
              <a:spcBef>
                <a:spcPts val="2100"/>
              </a:spcBef>
              <a:spcAft>
                <a:spcPts val="0"/>
              </a:spcAft>
              <a:buClr>
                <a:schemeClr val="lt2"/>
              </a:buClr>
              <a:buSzPts val="1900"/>
              <a:buChar char="●"/>
              <a:defRPr sz="1900">
                <a:solidFill>
                  <a:schemeClr val="lt2"/>
                </a:solidFill>
              </a:defRPr>
            </a:lvl7pPr>
            <a:lvl8pPr marL="3657600" lvl="7" indent="-349250">
              <a:lnSpc>
                <a:spcPct val="115000"/>
              </a:lnSpc>
              <a:spcBef>
                <a:spcPts val="2100"/>
              </a:spcBef>
              <a:spcAft>
                <a:spcPts val="0"/>
              </a:spcAft>
              <a:buClr>
                <a:schemeClr val="lt2"/>
              </a:buClr>
              <a:buSzPts val="1900"/>
              <a:buChar char="○"/>
              <a:defRPr sz="1900">
                <a:solidFill>
                  <a:schemeClr val="lt2"/>
                </a:solidFill>
              </a:defRPr>
            </a:lvl8pPr>
            <a:lvl9pPr marL="4114800" lvl="8" indent="-349250">
              <a:lnSpc>
                <a:spcPct val="115000"/>
              </a:lnSpc>
              <a:spcBef>
                <a:spcPts val="2100"/>
              </a:spcBef>
              <a:spcAft>
                <a:spcPts val="2100"/>
              </a:spcAft>
              <a:buClr>
                <a:schemeClr val="lt2"/>
              </a:buClr>
              <a:buSzPts val="1900"/>
              <a:buChar char="■"/>
              <a:defRPr sz="1900">
                <a:solidFill>
                  <a:schemeClr val="lt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707900" y="2333850"/>
            <a:ext cx="10385100" cy="2190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6000"/>
              <a:t>Robot Data Visualization </a:t>
            </a:r>
            <a:br>
              <a:rPr lang="en-US" sz="6000"/>
            </a:br>
            <a:endParaRPr sz="6000"/>
          </a:p>
        </p:txBody>
      </p:sp>
      <p:sp>
        <p:nvSpPr>
          <p:cNvPr id="66" name="Google Shape;66;p14"/>
          <p:cNvSpPr txBox="1"/>
          <p:nvPr/>
        </p:nvSpPr>
        <p:spPr>
          <a:xfrm>
            <a:off x="2315304" y="3478653"/>
            <a:ext cx="71703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Presented By: Ray Adler, </a:t>
            </a:r>
            <a:r>
              <a:rPr lang="en-US" sz="1800" b="0" i="0" u="none" strike="noStrike" cap="none">
                <a:solidFill>
                  <a:schemeClr val="dk1"/>
                </a:solidFill>
                <a:latin typeface="Calibri"/>
                <a:ea typeface="Calibri"/>
                <a:cs typeface="Calibri"/>
                <a:sym typeface="Calibri"/>
              </a:rPr>
              <a:t>Ken Latimer, </a:t>
            </a:r>
            <a:r>
              <a:rPr lang="en-US" sz="1800">
                <a:solidFill>
                  <a:schemeClr val="dk1"/>
                </a:solidFill>
                <a:latin typeface="Calibri"/>
                <a:ea typeface="Calibri"/>
                <a:cs typeface="Calibri"/>
                <a:sym typeface="Calibri"/>
              </a:rPr>
              <a:t> Robin Li</a:t>
            </a:r>
            <a:r>
              <a:rPr lang="en-US" sz="1800" b="0" i="0" u="none" strike="noStrike" cap="none">
                <a:solidFill>
                  <a:schemeClr val="dk1"/>
                </a:solidFill>
                <a:latin typeface="Calibri"/>
                <a:ea typeface="Calibri"/>
                <a:cs typeface="Calibri"/>
                <a:sym typeface="Calibri"/>
              </a:rPr>
              <a:t>, and Hao Wu</a:t>
            </a:r>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7" name="Google Shape;67;p1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68" name="Google Shape;68;p1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Remaining Work</a:t>
            </a:r>
            <a:endParaRPr/>
          </a:p>
        </p:txBody>
      </p:sp>
      <p:sp>
        <p:nvSpPr>
          <p:cNvPr id="155" name="Google Shape;155;p23"/>
          <p:cNvSpPr txBox="1">
            <a:spLocks noGrp="1"/>
          </p:cNvSpPr>
          <p:nvPr>
            <p:ph type="body" idx="1"/>
          </p:nvPr>
        </p:nvSpPr>
        <p:spPr>
          <a:xfrm>
            <a:off x="838200" y="1825625"/>
            <a:ext cx="5197200" cy="43512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SzPts val="1800"/>
              <a:buChar char="●"/>
            </a:pPr>
            <a:r>
              <a:rPr lang="en-US"/>
              <a:t>Complete SLAM implementation</a:t>
            </a:r>
            <a:endParaRPr/>
          </a:p>
          <a:p>
            <a:pPr marL="228600" lvl="0" indent="-228600" algn="l" rtl="0">
              <a:spcBef>
                <a:spcPts val="0"/>
              </a:spcBef>
              <a:spcAft>
                <a:spcPts val="0"/>
              </a:spcAft>
              <a:buSzPts val="1800"/>
              <a:buChar char="●"/>
            </a:pPr>
            <a:r>
              <a:rPr lang="en-US"/>
              <a:t>Continue developing GUI</a:t>
            </a:r>
            <a:endParaRPr/>
          </a:p>
          <a:p>
            <a:pPr marL="228600" marR="0" lvl="0" indent="-165100" algn="l" rtl="0">
              <a:lnSpc>
                <a:spcPct val="90000"/>
              </a:lnSpc>
              <a:spcBef>
                <a:spcPts val="0"/>
              </a:spcBef>
              <a:spcAft>
                <a:spcPts val="0"/>
              </a:spcAft>
              <a:buSzPts val="1800"/>
              <a:buChar char="●"/>
            </a:pPr>
            <a:r>
              <a:rPr lang="en-US"/>
              <a:t>Write remaining unit tests</a:t>
            </a:r>
            <a:endParaRPr/>
          </a:p>
          <a:p>
            <a:pPr marL="228600" marR="0" lvl="0" indent="-165100" algn="l" rtl="0">
              <a:lnSpc>
                <a:spcPct val="90000"/>
              </a:lnSpc>
              <a:spcBef>
                <a:spcPts val="0"/>
              </a:spcBef>
              <a:spcAft>
                <a:spcPts val="0"/>
              </a:spcAft>
              <a:buSzPts val="1800"/>
              <a:buChar char="●"/>
            </a:pPr>
            <a:r>
              <a:rPr lang="en-US"/>
              <a:t>Clean up repository</a:t>
            </a:r>
            <a:endParaRPr/>
          </a:p>
          <a:p>
            <a:pPr marL="228600" marR="0" lvl="0" indent="-165100" algn="l" rtl="0">
              <a:lnSpc>
                <a:spcPct val="90000"/>
              </a:lnSpc>
              <a:spcBef>
                <a:spcPts val="0"/>
              </a:spcBef>
              <a:spcAft>
                <a:spcPts val="0"/>
              </a:spcAft>
              <a:buSzPts val="1800"/>
              <a:buChar char="●"/>
            </a:pPr>
            <a:r>
              <a:rPr lang="en-US"/>
              <a:t>Review all modules</a:t>
            </a:r>
            <a:endParaRPr/>
          </a:p>
          <a:p>
            <a:pPr marL="685800" marR="0" lvl="1" indent="-228600" algn="l" rtl="0">
              <a:lnSpc>
                <a:spcPct val="90000"/>
              </a:lnSpc>
              <a:spcBef>
                <a:spcPts val="0"/>
              </a:spcBef>
              <a:spcAft>
                <a:spcPts val="0"/>
              </a:spcAft>
              <a:buSzPts val="1800"/>
              <a:buChar char="○"/>
            </a:pPr>
            <a:r>
              <a:rPr lang="en-US"/>
              <a:t>PEP Compliance</a:t>
            </a:r>
            <a:endParaRPr/>
          </a:p>
          <a:p>
            <a:pPr marL="685800" marR="0" lvl="1" indent="-228600" algn="l" rtl="0">
              <a:lnSpc>
                <a:spcPct val="90000"/>
              </a:lnSpc>
              <a:spcBef>
                <a:spcPts val="0"/>
              </a:spcBef>
              <a:spcAft>
                <a:spcPts val="0"/>
              </a:spcAft>
              <a:buSzPts val="1800"/>
              <a:buChar char="○"/>
            </a:pPr>
            <a:r>
              <a:rPr lang="en-US"/>
              <a:t>Add Comments and annotation for automatic doc generation</a:t>
            </a:r>
            <a:endParaRPr/>
          </a:p>
          <a:p>
            <a:pPr marL="685800" marR="0" lvl="1" indent="-228600" algn="l" rtl="0">
              <a:lnSpc>
                <a:spcPct val="90000"/>
              </a:lnSpc>
              <a:spcBef>
                <a:spcPts val="0"/>
              </a:spcBef>
              <a:spcAft>
                <a:spcPts val="0"/>
              </a:spcAft>
              <a:buSzPts val="1800"/>
              <a:buChar char="○"/>
            </a:pPr>
            <a:r>
              <a:rPr lang="en-US"/>
              <a:t>Remove superfluous comments</a:t>
            </a:r>
            <a:endParaRPr/>
          </a:p>
          <a:p>
            <a:pPr marL="228600" marR="0" lvl="0" indent="0" algn="l" rtl="0">
              <a:lnSpc>
                <a:spcPct val="90000"/>
              </a:lnSpc>
              <a:spcBef>
                <a:spcPts val="0"/>
              </a:spcBef>
              <a:spcAft>
                <a:spcPts val="0"/>
              </a:spcAft>
              <a:buNone/>
            </a:pPr>
            <a:endParaRPr/>
          </a:p>
          <a:p>
            <a:pPr marL="228600" marR="0" lvl="0" indent="0" algn="l" rtl="0">
              <a:lnSpc>
                <a:spcPct val="90000"/>
              </a:lnSpc>
              <a:spcBef>
                <a:spcPts val="0"/>
              </a:spcBef>
              <a:spcAft>
                <a:spcPts val="0"/>
              </a:spcAft>
              <a:buNone/>
            </a:pP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2100"/>
              </a:spcAft>
              <a:buClr>
                <a:schemeClr val="dk1"/>
              </a:buClr>
              <a:buSzPts val="2800"/>
              <a:buNone/>
            </a:pPr>
            <a:endParaRPr/>
          </a:p>
        </p:txBody>
      </p:sp>
      <p:pic>
        <p:nvPicPr>
          <p:cNvPr id="156" name="Google Shape;156;p23"/>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57" name="Google Shape;157;p23"/>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58" name="Google Shape;158;p23"/>
          <p:cNvPicPr preferRelativeResize="0"/>
          <p:nvPr/>
        </p:nvPicPr>
        <p:blipFill>
          <a:blip r:embed="rId4">
            <a:alphaModFix/>
          </a:blip>
          <a:stretch>
            <a:fillRect/>
          </a:stretch>
        </p:blipFill>
        <p:spPr>
          <a:xfrm>
            <a:off x="5814825" y="1619162"/>
            <a:ext cx="5851800" cy="3619670"/>
          </a:xfrm>
          <a:prstGeom prst="rect">
            <a:avLst/>
          </a:prstGeom>
          <a:noFill/>
          <a:ln>
            <a:noFill/>
          </a:ln>
        </p:spPr>
      </p:pic>
      <p:sp>
        <p:nvSpPr>
          <p:cNvPr id="159" name="Google Shape;159;p23"/>
          <p:cNvSpPr txBox="1"/>
          <p:nvPr/>
        </p:nvSpPr>
        <p:spPr>
          <a:xfrm>
            <a:off x="5814817" y="523882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Repository Screen Shot: 12/5/2018</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66" name="Google Shape;166;p2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67" name="Google Shape;167;p24"/>
          <p:cNvSpPr txBox="1"/>
          <p:nvPr/>
        </p:nvSpPr>
        <p:spPr>
          <a:xfrm>
            <a:off x="3241494" y="2896050"/>
            <a:ext cx="5709000" cy="1065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a:solidFill>
                  <a:schemeClr val="dk1"/>
                </a:solidFill>
                <a:latin typeface="Calibri"/>
                <a:ea typeface="Calibri"/>
                <a:cs typeface="Calibri"/>
                <a:sym typeface="Calibri"/>
              </a:rPr>
              <a:t>Questions?</a:t>
            </a:r>
            <a:endParaRPr sz="4800"/>
          </a:p>
        </p:txBody>
      </p:sp>
      <p:pic>
        <p:nvPicPr>
          <p:cNvPr id="168" name="Google Shape;168;p24"/>
          <p:cNvPicPr preferRelativeResize="0"/>
          <p:nvPr/>
        </p:nvPicPr>
        <p:blipFill rotWithShape="1">
          <a:blip r:embed="rId4">
            <a:alphaModFix/>
          </a:blip>
          <a:srcRect/>
          <a:stretch/>
        </p:blipFill>
        <p:spPr>
          <a:xfrm>
            <a:off x="138513" y="6555213"/>
            <a:ext cx="2721259" cy="21387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Motivation	&amp; Solution</a:t>
            </a:r>
            <a:endParaRPr/>
          </a:p>
        </p:txBody>
      </p:sp>
      <p:sp>
        <p:nvSpPr>
          <p:cNvPr id="75" name="Google Shape;75;p15"/>
          <p:cNvSpPr txBox="1">
            <a:spLocks noGrp="1"/>
          </p:cNvSpPr>
          <p:nvPr>
            <p:ph type="body" idx="1"/>
          </p:nvPr>
        </p:nvSpPr>
        <p:spPr>
          <a:xfrm>
            <a:off x="361675" y="1557025"/>
            <a:ext cx="8066400" cy="4092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000"/>
              <a:t>Motivation: Robot data is difficult to work with!</a:t>
            </a:r>
            <a:endParaRPr sz="3000"/>
          </a:p>
          <a:p>
            <a:pPr marL="457200" lvl="0" indent="-381000" algn="l" rtl="0">
              <a:spcBef>
                <a:spcPts val="2100"/>
              </a:spcBef>
              <a:spcAft>
                <a:spcPts val="0"/>
              </a:spcAft>
              <a:buSzPts val="2400"/>
              <a:buChar char="●"/>
            </a:pPr>
            <a:r>
              <a:rPr lang="en-US"/>
              <a:t>Difficult to interpret and data sets are large</a:t>
            </a:r>
            <a:endParaRPr/>
          </a:p>
          <a:p>
            <a:pPr marL="457200" lvl="0" indent="-381000" algn="l" rtl="0">
              <a:spcBef>
                <a:spcPts val="0"/>
              </a:spcBef>
              <a:spcAft>
                <a:spcPts val="0"/>
              </a:spcAft>
              <a:buSzPts val="2400"/>
              <a:buChar char="●"/>
            </a:pPr>
            <a:r>
              <a:rPr lang="en-US"/>
              <a:t>A lot of time is spent processing data:</a:t>
            </a:r>
            <a:endParaRPr/>
          </a:p>
          <a:p>
            <a:pPr marL="914400" lvl="1" indent="-381000" algn="l" rtl="0">
              <a:spcBef>
                <a:spcPts val="0"/>
              </a:spcBef>
              <a:spcAft>
                <a:spcPts val="0"/>
              </a:spcAft>
              <a:buSzPts val="2400"/>
              <a:buChar char="○"/>
            </a:pPr>
            <a:r>
              <a:rPr lang="en-US" sz="2400"/>
              <a:t>Reformatting</a:t>
            </a:r>
            <a:endParaRPr sz="2400"/>
          </a:p>
          <a:p>
            <a:pPr marL="914400" lvl="1" indent="-381000" algn="l" rtl="0">
              <a:spcBef>
                <a:spcPts val="0"/>
              </a:spcBef>
              <a:spcAft>
                <a:spcPts val="0"/>
              </a:spcAft>
              <a:buSzPts val="2400"/>
              <a:buChar char="○"/>
            </a:pPr>
            <a:r>
              <a:rPr lang="en-US" sz="2400"/>
              <a:t>Visualizing</a:t>
            </a:r>
            <a:endParaRPr sz="2400"/>
          </a:p>
          <a:p>
            <a:pPr marL="0" lvl="0" indent="0" algn="l" rtl="0">
              <a:spcBef>
                <a:spcPts val="2100"/>
              </a:spcBef>
              <a:spcAft>
                <a:spcPts val="0"/>
              </a:spcAft>
              <a:buNone/>
            </a:pPr>
            <a:r>
              <a:rPr lang="en-US"/>
              <a:t>This time could be spent furthering research!</a:t>
            </a:r>
            <a:endParaRPr sz="2400"/>
          </a:p>
          <a:p>
            <a:pPr marL="0" lvl="0" indent="0" algn="l" rtl="0">
              <a:spcBef>
                <a:spcPts val="2100"/>
              </a:spcBef>
              <a:spcAft>
                <a:spcPts val="2100"/>
              </a:spcAft>
              <a:buNone/>
            </a:pPr>
            <a:r>
              <a:rPr lang="en-US" sz="3000"/>
              <a:t>Solution: Create a tool that allows roboticists to easily access and visualize robot data</a:t>
            </a:r>
            <a:endParaRPr sz="3000"/>
          </a:p>
        </p:txBody>
      </p:sp>
      <p:pic>
        <p:nvPicPr>
          <p:cNvPr id="76" name="Google Shape;76;p15"/>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77" name="Google Shape;77;p15"/>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78" name="Google Shape;78;p15"/>
          <p:cNvPicPr preferRelativeResize="0"/>
          <p:nvPr/>
        </p:nvPicPr>
        <p:blipFill rotWithShape="1">
          <a:blip r:embed="rId4">
            <a:alphaModFix/>
          </a:blip>
          <a:srcRect l="25334"/>
          <a:stretch/>
        </p:blipFill>
        <p:spPr>
          <a:xfrm>
            <a:off x="8375275" y="2570251"/>
            <a:ext cx="3456399" cy="260397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Sources</a:t>
            </a:r>
            <a:endParaRPr/>
          </a:p>
        </p:txBody>
      </p:sp>
      <p:sp>
        <p:nvSpPr>
          <p:cNvPr id="85" name="Google Shape;85;p16"/>
          <p:cNvSpPr txBox="1">
            <a:spLocks noGrp="1"/>
          </p:cNvSpPr>
          <p:nvPr>
            <p:ph type="body" idx="1"/>
          </p:nvPr>
        </p:nvSpPr>
        <p:spPr>
          <a:xfrm>
            <a:off x="584200" y="1809750"/>
            <a:ext cx="6855300" cy="4351200"/>
          </a:xfrm>
          <a:prstGeom prst="rect">
            <a:avLst/>
          </a:prstGeom>
        </p:spPr>
        <p:txBody>
          <a:bodyPr spcFirstLastPara="1" wrap="square" lIns="91425" tIns="45700" rIns="91425" bIns="45700" anchor="t" anchorCtr="0">
            <a:noAutofit/>
          </a:bodyPr>
          <a:lstStyle/>
          <a:p>
            <a:pPr marL="457200" lvl="0" indent="-419100" algn="l" rtl="0">
              <a:spcBef>
                <a:spcPts val="1000"/>
              </a:spcBef>
              <a:spcAft>
                <a:spcPts val="0"/>
              </a:spcAft>
              <a:buSzPts val="3000"/>
              <a:buChar char="●"/>
            </a:pPr>
            <a:r>
              <a:rPr lang="en-US"/>
              <a:t>The University of Michigan North Campus Long-Term Vision and LIDAR Dataset.</a:t>
            </a:r>
            <a:endParaRPr/>
          </a:p>
          <a:p>
            <a:pPr marL="914400" lvl="1" indent="-342900" algn="l" rtl="0">
              <a:spcBef>
                <a:spcPts val="0"/>
              </a:spcBef>
              <a:spcAft>
                <a:spcPts val="0"/>
              </a:spcAft>
              <a:buSzPts val="1800"/>
              <a:buChar char="○"/>
            </a:pPr>
            <a:r>
              <a:rPr lang="en-US"/>
              <a:t>GPS</a:t>
            </a:r>
            <a:endParaRPr/>
          </a:p>
          <a:p>
            <a:pPr marL="914400" lvl="1" indent="-342900" algn="l" rtl="0">
              <a:spcBef>
                <a:spcPts val="0"/>
              </a:spcBef>
              <a:spcAft>
                <a:spcPts val="0"/>
              </a:spcAft>
              <a:buSzPts val="1800"/>
              <a:buChar char="○"/>
            </a:pPr>
            <a:r>
              <a:rPr lang="en-US"/>
              <a:t>LIDAR</a:t>
            </a:r>
            <a:endParaRPr/>
          </a:p>
          <a:p>
            <a:pPr marL="457200" lvl="0" indent="-419100" algn="l" rtl="0">
              <a:spcBef>
                <a:spcPts val="0"/>
              </a:spcBef>
              <a:spcAft>
                <a:spcPts val="0"/>
              </a:spcAft>
              <a:buSzPts val="3000"/>
              <a:buChar char="●"/>
            </a:pPr>
            <a:r>
              <a:rPr lang="en-US"/>
              <a:t>staticmap API</a:t>
            </a:r>
            <a:endParaRPr/>
          </a:p>
          <a:p>
            <a:pPr marL="914400" lvl="1" indent="-342900" algn="l" rtl="0">
              <a:spcBef>
                <a:spcPts val="0"/>
              </a:spcBef>
              <a:spcAft>
                <a:spcPts val="0"/>
              </a:spcAft>
              <a:buSzPts val="1800"/>
              <a:buChar char="○"/>
            </a:pPr>
            <a:r>
              <a:rPr lang="en-US"/>
              <a:t>Map Overlay that provides street and landmark data</a:t>
            </a:r>
            <a:endParaRPr/>
          </a:p>
        </p:txBody>
      </p:sp>
      <p:sp>
        <p:nvSpPr>
          <p:cNvPr id="86" name="Google Shape;86;p16"/>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87" name="Google Shape;87;p16"/>
          <p:cNvPicPr preferRelativeResize="0"/>
          <p:nvPr/>
        </p:nvPicPr>
        <p:blipFill>
          <a:blip r:embed="rId3">
            <a:alphaModFix/>
          </a:blip>
          <a:stretch>
            <a:fillRect/>
          </a:stretch>
        </p:blipFill>
        <p:spPr>
          <a:xfrm>
            <a:off x="7368425" y="365125"/>
            <a:ext cx="4447701" cy="2965134"/>
          </a:xfrm>
          <a:prstGeom prst="rect">
            <a:avLst/>
          </a:prstGeom>
          <a:noFill/>
          <a:ln>
            <a:noFill/>
          </a:ln>
        </p:spPr>
      </p:pic>
      <p:sp>
        <p:nvSpPr>
          <p:cNvPr id="88" name="Google Shape;88;p16"/>
          <p:cNvSpPr txBox="1"/>
          <p:nvPr/>
        </p:nvSpPr>
        <p:spPr>
          <a:xfrm>
            <a:off x="7439500" y="1929000"/>
            <a:ext cx="54789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a:solidFill>
                  <a:srgbClr val="FFFFFF"/>
                </a:solidFill>
              </a:rPr>
              <a:t>https://rpm.engin.umich.edu/facilities/north-campus-photos/</a:t>
            </a:r>
            <a:endParaRPr sz="900">
              <a:solidFill>
                <a:srgbClr val="FFFFFF"/>
              </a:solidFill>
            </a:endParaRPr>
          </a:p>
        </p:txBody>
      </p:sp>
      <p:pic>
        <p:nvPicPr>
          <p:cNvPr id="89" name="Google Shape;89;p16"/>
          <p:cNvPicPr preferRelativeResize="0"/>
          <p:nvPr/>
        </p:nvPicPr>
        <p:blipFill>
          <a:blip r:embed="rId4">
            <a:alphaModFix/>
          </a:blip>
          <a:stretch>
            <a:fillRect/>
          </a:stretch>
        </p:blipFill>
        <p:spPr>
          <a:xfrm>
            <a:off x="8752550" y="3627350"/>
            <a:ext cx="2002003" cy="2669337"/>
          </a:xfrm>
          <a:prstGeom prst="rect">
            <a:avLst/>
          </a:prstGeom>
          <a:noFill/>
          <a:ln>
            <a:noFill/>
          </a:ln>
        </p:spPr>
      </p:pic>
      <p:sp>
        <p:nvSpPr>
          <p:cNvPr id="90" name="Google Shape;90;p16"/>
          <p:cNvSpPr txBox="1"/>
          <p:nvPr/>
        </p:nvSpPr>
        <p:spPr>
          <a:xfrm>
            <a:off x="8586025" y="4910850"/>
            <a:ext cx="3865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solidFill>
                  <a:srgbClr val="FFFFFF"/>
                </a:solidFill>
              </a:rPr>
              <a:t>https://github.com/komoot/staticmap</a:t>
            </a:r>
            <a:endParaRPr sz="1100">
              <a:solidFill>
                <a:srgbClr val="FFFFFF"/>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Tool Requirements</a:t>
            </a:r>
            <a:endParaRPr/>
          </a:p>
        </p:txBody>
      </p:sp>
      <p:sp>
        <p:nvSpPr>
          <p:cNvPr id="97" name="Google Shape;97;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marR="0" lvl="0" indent="0" algn="l" rtl="0">
              <a:lnSpc>
                <a:spcPct val="90000"/>
              </a:lnSpc>
              <a:spcBef>
                <a:spcPts val="1000"/>
              </a:spcBef>
              <a:spcAft>
                <a:spcPts val="0"/>
              </a:spcAft>
              <a:buNone/>
            </a:pPr>
            <a:r>
              <a:rPr lang="en-US"/>
              <a:t>Requirement 1: Download and Condition Data</a:t>
            </a:r>
            <a:endParaRPr/>
          </a:p>
          <a:p>
            <a:pPr marL="0" marR="0" lvl="0" indent="0" algn="l" rtl="0">
              <a:lnSpc>
                <a:spcPct val="90000"/>
              </a:lnSpc>
              <a:spcBef>
                <a:spcPts val="2100"/>
              </a:spcBef>
              <a:spcAft>
                <a:spcPts val="0"/>
              </a:spcAft>
              <a:buNone/>
            </a:pPr>
            <a:r>
              <a:rPr lang="en-US"/>
              <a:t>Requirement 2: Robot Path Visualization</a:t>
            </a:r>
            <a:endParaRPr/>
          </a:p>
          <a:p>
            <a:pPr marL="0" marR="0" lvl="0" indent="0" algn="l" rtl="0">
              <a:lnSpc>
                <a:spcPct val="90000"/>
              </a:lnSpc>
              <a:spcBef>
                <a:spcPts val="2100"/>
              </a:spcBef>
              <a:spcAft>
                <a:spcPts val="0"/>
              </a:spcAft>
              <a:buNone/>
            </a:pPr>
            <a:r>
              <a:rPr lang="en-US"/>
              <a:t>Requirement 3: Visualize Robot Environment</a:t>
            </a:r>
            <a:endParaRPr/>
          </a:p>
          <a:p>
            <a:pPr marL="0" marR="0" lvl="0" indent="0" algn="l" rtl="0">
              <a:lnSpc>
                <a:spcPct val="90000"/>
              </a:lnSpc>
              <a:spcBef>
                <a:spcPts val="2100"/>
              </a:spcBef>
              <a:spcAft>
                <a:spcPts val="0"/>
              </a:spcAft>
              <a:buNone/>
            </a:pPr>
            <a:r>
              <a:rPr lang="en-US"/>
              <a:t>Requirement 4: Accessible User Interface</a:t>
            </a:r>
            <a:endParaRPr/>
          </a:p>
          <a:p>
            <a:pPr marL="0" lvl="0" indent="0" algn="l" rtl="0">
              <a:spcBef>
                <a:spcPts val="2100"/>
              </a:spcBef>
              <a:spcAft>
                <a:spcPts val="2100"/>
              </a:spcAft>
              <a:buNone/>
            </a:pPr>
            <a:endParaRPr/>
          </a:p>
        </p:txBody>
      </p:sp>
      <p:pic>
        <p:nvPicPr>
          <p:cNvPr id="98" name="Google Shape;98;p17"/>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99" name="Google Shape;99;p17"/>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1: Download and Condition Data</a:t>
            </a:r>
            <a:endParaRPr/>
          </a:p>
        </p:txBody>
      </p:sp>
      <p:sp>
        <p:nvSpPr>
          <p:cNvPr id="106" name="Google Shape;106;p18"/>
          <p:cNvSpPr txBox="1">
            <a:spLocks noGrp="1"/>
          </p:cNvSpPr>
          <p:nvPr>
            <p:ph type="body" idx="1"/>
          </p:nvPr>
        </p:nvSpPr>
        <p:spPr>
          <a:xfrm>
            <a:off x="838200" y="1607600"/>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DataManager Module</a:t>
            </a:r>
            <a:endParaRPr/>
          </a:p>
          <a:p>
            <a:pPr marL="0" lvl="0" indent="0" algn="l" rtl="0">
              <a:spcBef>
                <a:spcPts val="2100"/>
              </a:spcBef>
              <a:spcAft>
                <a:spcPts val="2100"/>
              </a:spcAft>
              <a:buNone/>
            </a:pPr>
            <a:r>
              <a:rPr lang="en-US"/>
              <a:t>	</a:t>
            </a:r>
            <a:endParaRPr/>
          </a:p>
        </p:txBody>
      </p:sp>
      <p:pic>
        <p:nvPicPr>
          <p:cNvPr id="107" name="Google Shape;107;p18"/>
          <p:cNvPicPr preferRelativeResize="0"/>
          <p:nvPr/>
        </p:nvPicPr>
        <p:blipFill>
          <a:blip r:embed="rId3">
            <a:alphaModFix/>
          </a:blip>
          <a:stretch>
            <a:fillRect/>
          </a:stretch>
        </p:blipFill>
        <p:spPr>
          <a:xfrm>
            <a:off x="922427" y="2432527"/>
            <a:ext cx="6427928" cy="3381000"/>
          </a:xfrm>
          <a:prstGeom prst="rect">
            <a:avLst/>
          </a:prstGeom>
          <a:noFill/>
          <a:ln>
            <a:noFill/>
          </a:ln>
        </p:spPr>
      </p:pic>
      <p:pic>
        <p:nvPicPr>
          <p:cNvPr id="108" name="Google Shape;108;p18"/>
          <p:cNvPicPr preferRelativeResize="0"/>
          <p:nvPr/>
        </p:nvPicPr>
        <p:blipFill rotWithShape="1">
          <a:blip r:embed="rId4">
            <a:alphaModFix/>
          </a:blip>
          <a:srcRect/>
          <a:stretch/>
        </p:blipFill>
        <p:spPr>
          <a:xfrm>
            <a:off x="138513" y="6555213"/>
            <a:ext cx="2721259" cy="213878"/>
          </a:xfrm>
          <a:prstGeom prst="rect">
            <a:avLst/>
          </a:prstGeom>
          <a:noFill/>
          <a:ln>
            <a:noFill/>
          </a:ln>
        </p:spPr>
      </p:pic>
      <p:sp>
        <p:nvSpPr>
          <p:cNvPr id="109" name="Google Shape;109;p18"/>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2: Visualize Robot Path</a:t>
            </a:r>
            <a:endParaRPr/>
          </a:p>
        </p:txBody>
      </p:sp>
      <p:sp>
        <p:nvSpPr>
          <p:cNvPr id="116" name="Google Shape;116;p19"/>
          <p:cNvSpPr txBox="1">
            <a:spLocks noGrp="1"/>
          </p:cNvSpPr>
          <p:nvPr>
            <p:ph type="body" idx="1"/>
          </p:nvPr>
        </p:nvSpPr>
        <p:spPr>
          <a:xfrm>
            <a:off x="499700" y="1519875"/>
            <a:ext cx="5637600" cy="4901400"/>
          </a:xfrm>
          <a:prstGeom prst="rect">
            <a:avLst/>
          </a:prstGeom>
        </p:spPr>
        <p:txBody>
          <a:bodyPr spcFirstLastPara="1" wrap="square" lIns="91425" tIns="45700" rIns="91425" bIns="45700" anchor="t" anchorCtr="0">
            <a:noAutofit/>
          </a:bodyPr>
          <a:lstStyle/>
          <a:p>
            <a:pPr marL="457200" lvl="0" indent="0" algn="l" rtl="0">
              <a:spcBef>
                <a:spcPts val="1000"/>
              </a:spcBef>
              <a:spcAft>
                <a:spcPts val="0"/>
              </a:spcAft>
              <a:buNone/>
            </a:pPr>
            <a:r>
              <a:rPr lang="en-US"/>
              <a:t>GPS and Map Overlay Module</a:t>
            </a:r>
            <a:endParaRPr/>
          </a:p>
          <a:p>
            <a:pPr marL="914400" lvl="1" indent="-342900" algn="l" rtl="0">
              <a:spcBef>
                <a:spcPts val="2100"/>
              </a:spcBef>
              <a:spcAft>
                <a:spcPts val="0"/>
              </a:spcAft>
              <a:buSzPts val="1800"/>
              <a:buChar char="○"/>
            </a:pPr>
            <a:r>
              <a:rPr lang="en-US"/>
              <a:t>Get data from DataManager</a:t>
            </a:r>
            <a:endParaRPr/>
          </a:p>
          <a:p>
            <a:pPr marL="914400" lvl="1" indent="-342900" algn="l" rtl="0">
              <a:spcBef>
                <a:spcPts val="0"/>
              </a:spcBef>
              <a:spcAft>
                <a:spcPts val="0"/>
              </a:spcAft>
              <a:buSzPts val="1800"/>
              <a:buChar char="○"/>
            </a:pPr>
            <a:r>
              <a:rPr lang="en-US"/>
              <a:t>Subsample GPS data</a:t>
            </a:r>
            <a:endParaRPr/>
          </a:p>
          <a:p>
            <a:pPr marL="914400" lvl="1" indent="-342900" algn="l" rtl="0">
              <a:spcBef>
                <a:spcPts val="0"/>
              </a:spcBef>
              <a:spcAft>
                <a:spcPts val="0"/>
              </a:spcAft>
              <a:buSzPts val="1800"/>
              <a:buChar char="○"/>
            </a:pPr>
            <a:r>
              <a:rPr lang="en-US"/>
              <a:t>Use staticmap API </a:t>
            </a:r>
            <a:endParaRPr/>
          </a:p>
          <a:p>
            <a:pPr marL="1371600" lvl="2" indent="-342900" algn="l" rtl="0">
              <a:spcBef>
                <a:spcPts val="0"/>
              </a:spcBef>
              <a:spcAft>
                <a:spcPts val="0"/>
              </a:spcAft>
              <a:buSzPts val="1800"/>
              <a:buChar char="■"/>
            </a:pPr>
            <a:r>
              <a:rPr lang="en-US"/>
              <a:t>Problem here:</a:t>
            </a:r>
            <a:endParaRPr/>
          </a:p>
          <a:p>
            <a:pPr marL="1828800" lvl="3" indent="-342900" algn="l" rtl="0">
              <a:spcBef>
                <a:spcPts val="0"/>
              </a:spcBef>
              <a:spcAft>
                <a:spcPts val="0"/>
              </a:spcAft>
              <a:buSzPts val="1800"/>
              <a:buChar char="●"/>
            </a:pPr>
            <a:r>
              <a:rPr lang="en-US"/>
              <a:t>API can only generate picture full with line features</a:t>
            </a:r>
            <a:endParaRPr/>
          </a:p>
          <a:p>
            <a:pPr marL="1828800" lvl="3" indent="-342900" algn="l" rtl="0">
              <a:spcBef>
                <a:spcPts val="0"/>
              </a:spcBef>
              <a:spcAft>
                <a:spcPts val="0"/>
              </a:spcAft>
              <a:buSzPts val="1800"/>
              <a:buChar char="●"/>
            </a:pPr>
            <a:r>
              <a:rPr lang="en-US"/>
              <a:t>But we need to see path real-time</a:t>
            </a:r>
            <a:endParaRPr/>
          </a:p>
          <a:p>
            <a:pPr marL="1371600" lvl="2" indent="-342900" algn="l" rtl="0">
              <a:spcBef>
                <a:spcPts val="0"/>
              </a:spcBef>
              <a:spcAft>
                <a:spcPts val="0"/>
              </a:spcAft>
              <a:buSzPts val="1800"/>
              <a:buChar char="■"/>
            </a:pPr>
            <a:r>
              <a:rPr lang="en-US"/>
              <a:t>How to solve?</a:t>
            </a:r>
            <a:endParaRPr/>
          </a:p>
          <a:p>
            <a:pPr marL="1828800" lvl="3" indent="-342900" algn="l" rtl="0">
              <a:spcBef>
                <a:spcPts val="0"/>
              </a:spcBef>
              <a:spcAft>
                <a:spcPts val="0"/>
              </a:spcAft>
              <a:buSzPts val="1800"/>
              <a:buChar char="●"/>
            </a:pPr>
            <a:r>
              <a:rPr lang="en-US"/>
              <a:t>Override API to extract image with no features</a:t>
            </a:r>
            <a:endParaRPr/>
          </a:p>
          <a:p>
            <a:pPr marL="1828800" lvl="3" indent="-342900" algn="l" rtl="0">
              <a:spcBef>
                <a:spcPts val="0"/>
              </a:spcBef>
              <a:spcAft>
                <a:spcPts val="0"/>
              </a:spcAft>
              <a:buSzPts val="1800"/>
              <a:buChar char="●"/>
            </a:pPr>
            <a:r>
              <a:rPr lang="en-US"/>
              <a:t>Extract line features</a:t>
            </a:r>
            <a:endParaRPr/>
          </a:p>
          <a:p>
            <a:pPr marL="914400" lvl="1" indent="-342900" algn="l" rtl="0">
              <a:spcBef>
                <a:spcPts val="0"/>
              </a:spcBef>
              <a:spcAft>
                <a:spcPts val="0"/>
              </a:spcAft>
              <a:buSzPts val="1800"/>
              <a:buChar char="○"/>
            </a:pPr>
            <a:r>
              <a:rPr lang="en-US"/>
              <a:t>Use matplotlib to plot with line features</a:t>
            </a: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pic>
        <p:nvPicPr>
          <p:cNvPr id="117" name="Google Shape;117;p19"/>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18" name="Google Shape;118;p19"/>
          <p:cNvSpPr txBox="1"/>
          <p:nvPr/>
        </p:nvSpPr>
        <p:spPr>
          <a:xfrm>
            <a:off x="8574617" y="6492813"/>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19" name="Google Shape;119;p19"/>
          <p:cNvPicPr preferRelativeResize="0"/>
          <p:nvPr/>
        </p:nvPicPr>
        <p:blipFill>
          <a:blip r:embed="rId4">
            <a:alphaModFix/>
          </a:blip>
          <a:stretch>
            <a:fillRect/>
          </a:stretch>
        </p:blipFill>
        <p:spPr>
          <a:xfrm>
            <a:off x="6385175" y="1430575"/>
            <a:ext cx="5485275" cy="480497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3: Visualize Robot Environment</a:t>
            </a:r>
            <a:endParaRPr/>
          </a:p>
        </p:txBody>
      </p:sp>
      <p:sp>
        <p:nvSpPr>
          <p:cNvPr id="126" name="Google Shape;126;p20"/>
          <p:cNvSpPr txBox="1">
            <a:spLocks noGrp="1"/>
          </p:cNvSpPr>
          <p:nvPr>
            <p:ph type="body" idx="1"/>
          </p:nvPr>
        </p:nvSpPr>
        <p:spPr>
          <a:xfrm>
            <a:off x="838200" y="1825625"/>
            <a:ext cx="5884200" cy="4351200"/>
          </a:xfrm>
          <a:prstGeom prst="rect">
            <a:avLst/>
          </a:prstGeom>
        </p:spPr>
        <p:txBody>
          <a:bodyPr spcFirstLastPara="1" wrap="square" lIns="91425" tIns="45700" rIns="91425" bIns="45700" anchor="t" anchorCtr="0">
            <a:noAutofit/>
          </a:bodyPr>
          <a:lstStyle/>
          <a:p>
            <a:pPr marL="457200" lvl="0" indent="0" algn="l" rtl="0">
              <a:spcBef>
                <a:spcPts val="1000"/>
              </a:spcBef>
              <a:spcAft>
                <a:spcPts val="0"/>
              </a:spcAft>
              <a:buNone/>
            </a:pPr>
            <a:r>
              <a:rPr lang="en-US" dirty="0"/>
              <a:t>SLAM Module: Iterative Closest Points </a:t>
            </a:r>
            <a:endParaRPr dirty="0"/>
          </a:p>
          <a:p>
            <a:pPr marL="914400" lvl="1" indent="-342900" algn="l" rtl="0">
              <a:spcBef>
                <a:spcPts val="2100"/>
              </a:spcBef>
              <a:spcAft>
                <a:spcPts val="0"/>
              </a:spcAft>
              <a:buSzPts val="1800"/>
              <a:buChar char="○"/>
            </a:pPr>
            <a:r>
              <a:rPr lang="en-US" dirty="0"/>
              <a:t>Algorithm from </a:t>
            </a:r>
            <a:r>
              <a:rPr lang="en-US" dirty="0" err="1"/>
              <a:t>PythonRobotics</a:t>
            </a:r>
            <a:endParaRPr dirty="0"/>
          </a:p>
          <a:p>
            <a:pPr marL="914400" marR="0" lvl="1" indent="-342900" algn="l" rtl="0">
              <a:lnSpc>
                <a:spcPct val="90000"/>
              </a:lnSpc>
              <a:spcBef>
                <a:spcPts val="0"/>
              </a:spcBef>
              <a:spcAft>
                <a:spcPts val="0"/>
              </a:spcAft>
              <a:buClr>
                <a:schemeClr val="dk1"/>
              </a:buClr>
              <a:buSzPts val="1800"/>
              <a:buFont typeface="Arial"/>
              <a:buChar char="○"/>
            </a:pPr>
            <a:r>
              <a:rPr lang="en-US" dirty="0"/>
              <a:t>Provides a LIDAR scan of what the robot sees</a:t>
            </a:r>
            <a:endParaRPr dirty="0"/>
          </a:p>
          <a:p>
            <a:pPr marL="914400" lvl="1" indent="-342900" algn="l" rtl="0">
              <a:spcBef>
                <a:spcPts val="0"/>
              </a:spcBef>
              <a:spcAft>
                <a:spcPts val="0"/>
              </a:spcAft>
              <a:buSzPts val="1800"/>
              <a:buChar char="○"/>
            </a:pPr>
            <a:r>
              <a:rPr lang="en-US" dirty="0"/>
              <a:t>Calculates the robot orientation</a:t>
            </a:r>
            <a:endParaRPr dirty="0"/>
          </a:p>
          <a:p>
            <a:pPr marL="914400" marR="0" lvl="1" indent="-342900" algn="l" rtl="0">
              <a:lnSpc>
                <a:spcPct val="90000"/>
              </a:lnSpc>
              <a:spcBef>
                <a:spcPts val="0"/>
              </a:spcBef>
              <a:spcAft>
                <a:spcPts val="0"/>
              </a:spcAft>
              <a:buClr>
                <a:schemeClr val="dk1"/>
              </a:buClr>
              <a:buSzPts val="1800"/>
              <a:buFont typeface="Arial"/>
              <a:buChar char="○"/>
            </a:pPr>
            <a:r>
              <a:rPr lang="en-US" dirty="0"/>
              <a:t>Aligns LIDAR scans with robot orientation to create a 2D map</a:t>
            </a:r>
            <a:endParaRPr dirty="0"/>
          </a:p>
          <a:p>
            <a:pPr marL="0" lvl="0" indent="0" algn="l" rtl="0">
              <a:spcBef>
                <a:spcPts val="2100"/>
              </a:spcBef>
              <a:spcAft>
                <a:spcPts val="2100"/>
              </a:spcAft>
              <a:buNone/>
            </a:pPr>
            <a:endParaRPr dirty="0"/>
          </a:p>
        </p:txBody>
      </p:sp>
      <p:pic>
        <p:nvPicPr>
          <p:cNvPr id="127" name="Google Shape;127;p20"/>
          <p:cNvPicPr preferRelativeResize="0"/>
          <p:nvPr/>
        </p:nvPicPr>
        <p:blipFill rotWithShape="1">
          <a:blip r:embed="rId5">
            <a:alphaModFix/>
          </a:blip>
          <a:srcRect/>
          <a:stretch/>
        </p:blipFill>
        <p:spPr>
          <a:xfrm>
            <a:off x="138513" y="6555213"/>
            <a:ext cx="2721259" cy="213878"/>
          </a:xfrm>
          <a:prstGeom prst="rect">
            <a:avLst/>
          </a:prstGeom>
          <a:noFill/>
          <a:ln>
            <a:noFill/>
          </a:ln>
        </p:spPr>
      </p:pic>
      <p:sp>
        <p:nvSpPr>
          <p:cNvPr id="128" name="Google Shape;128;p20"/>
          <p:cNvSpPr txBox="1"/>
          <p:nvPr/>
        </p:nvSpPr>
        <p:spPr>
          <a:xfrm>
            <a:off x="8566967" y="6430391"/>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4" name="54411D9">
            <a:hlinkClick r:id="" action="ppaction://media"/>
          </p:cNvPr>
          <p:cNvPicPr>
            <a:picLocks noChangeAspect="1"/>
          </p:cNvPicPr>
          <p:nvPr>
            <a:videoFile r:link="rId1"/>
            <p:extLst>
              <p:ext uri="{DAA4B4D4-6D71-4841-9C94-3DE7FCFB9230}">
                <p14:media xmlns:p14="http://schemas.microsoft.com/office/powerpoint/2010/main" r:embed="rId2">
                  <p14:trim end="3412.5"/>
                </p14:media>
              </p:ext>
            </p:extLst>
          </p:nvPr>
        </p:nvPicPr>
        <p:blipFill>
          <a:blip r:embed="rId6"/>
          <a:stretch>
            <a:fillRect/>
          </a:stretch>
        </p:blipFill>
        <p:spPr>
          <a:xfrm>
            <a:off x="7577328" y="1825625"/>
            <a:ext cx="3657600" cy="37798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100"/>
              <a:buFont typeface="Arial"/>
              <a:buNone/>
            </a:pPr>
            <a:r>
              <a:rPr lang="en-US"/>
              <a:t>Requirement 4: Accessible User Interface</a:t>
            </a:r>
            <a:endParaRPr/>
          </a:p>
        </p:txBody>
      </p:sp>
      <p:sp>
        <p:nvSpPr>
          <p:cNvPr id="136" name="Google Shape;136;p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marR="0" lvl="0" indent="0" algn="l" rtl="0">
              <a:lnSpc>
                <a:spcPct val="90000"/>
              </a:lnSpc>
              <a:spcBef>
                <a:spcPts val="500"/>
              </a:spcBef>
              <a:spcAft>
                <a:spcPts val="0"/>
              </a:spcAft>
              <a:buNone/>
            </a:pPr>
            <a:r>
              <a:rPr lang="en-US" dirty="0"/>
              <a:t>Graphical User Interface</a:t>
            </a:r>
            <a:endParaRPr dirty="0"/>
          </a:p>
          <a:p>
            <a:pPr marL="914400" marR="0" lvl="1" indent="-342900" algn="l" rtl="0">
              <a:lnSpc>
                <a:spcPct val="90000"/>
              </a:lnSpc>
              <a:spcBef>
                <a:spcPts val="2100"/>
              </a:spcBef>
              <a:spcAft>
                <a:spcPts val="0"/>
              </a:spcAft>
              <a:buSzPts val="1800"/>
              <a:buChar char="○"/>
            </a:pPr>
            <a:r>
              <a:rPr lang="en-US" dirty="0"/>
              <a:t>Built using the Python </a:t>
            </a:r>
            <a:r>
              <a:rPr lang="en-US" dirty="0" err="1"/>
              <a:t>tkinter</a:t>
            </a:r>
            <a:r>
              <a:rPr lang="en-US" dirty="0"/>
              <a:t> module</a:t>
            </a:r>
            <a:endParaRPr dirty="0"/>
          </a:p>
          <a:p>
            <a:pPr marL="914400" marR="0" lvl="1" indent="-342900" algn="l" rtl="0">
              <a:lnSpc>
                <a:spcPct val="90000"/>
              </a:lnSpc>
              <a:spcBef>
                <a:spcPts val="0"/>
              </a:spcBef>
              <a:spcAft>
                <a:spcPts val="0"/>
              </a:spcAft>
              <a:buSzPts val="1800"/>
              <a:buChar char="○"/>
            </a:pPr>
            <a:r>
              <a:rPr lang="en-US" dirty="0"/>
              <a:t>Viewing window for map and robot path</a:t>
            </a:r>
            <a:endParaRPr dirty="0"/>
          </a:p>
          <a:p>
            <a:pPr marL="914400" marR="0" lvl="1" indent="-342900" algn="l" rtl="0">
              <a:lnSpc>
                <a:spcPct val="90000"/>
              </a:lnSpc>
              <a:spcBef>
                <a:spcPts val="0"/>
              </a:spcBef>
              <a:spcAft>
                <a:spcPts val="0"/>
              </a:spcAft>
              <a:buSzPts val="1800"/>
              <a:buChar char="○"/>
            </a:pPr>
            <a:r>
              <a:rPr lang="en-US" dirty="0"/>
              <a:t>Optional Overlays</a:t>
            </a:r>
            <a:endParaRPr dirty="0"/>
          </a:p>
          <a:p>
            <a:pPr marL="1371600" marR="0" lvl="2" indent="-342900" algn="l" rtl="0">
              <a:lnSpc>
                <a:spcPct val="90000"/>
              </a:lnSpc>
              <a:spcBef>
                <a:spcPts val="0"/>
              </a:spcBef>
              <a:spcAft>
                <a:spcPts val="0"/>
              </a:spcAft>
              <a:buSzPts val="1800"/>
              <a:buChar char="■"/>
            </a:pPr>
            <a:r>
              <a:rPr lang="en-US" dirty="0"/>
              <a:t>GPS</a:t>
            </a:r>
            <a:endParaRPr dirty="0"/>
          </a:p>
          <a:p>
            <a:pPr marL="1371600" marR="0" lvl="2" indent="-342900" algn="l" rtl="0">
              <a:lnSpc>
                <a:spcPct val="90000"/>
              </a:lnSpc>
              <a:spcBef>
                <a:spcPts val="0"/>
              </a:spcBef>
              <a:spcAft>
                <a:spcPts val="0"/>
              </a:spcAft>
              <a:buSzPts val="1800"/>
              <a:buChar char="■"/>
            </a:pPr>
            <a:r>
              <a:rPr lang="en-US" dirty="0"/>
              <a:t>LIDAR</a:t>
            </a:r>
            <a:endParaRPr dirty="0"/>
          </a:p>
        </p:txBody>
      </p:sp>
      <p:pic>
        <p:nvPicPr>
          <p:cNvPr id="137" name="Google Shape;137;p21"/>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38" name="Google Shape;138;p21"/>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5136" y="1690825"/>
            <a:ext cx="4578664" cy="380954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Demo</a:t>
            </a:r>
            <a:endParaRPr/>
          </a:p>
        </p:txBody>
      </p:sp>
      <p:sp>
        <p:nvSpPr>
          <p:cNvPr id="147" name="Google Shape;147;p22"/>
          <p:cNvSpPr txBox="1"/>
          <p:nvPr/>
        </p:nvSpPr>
        <p:spPr>
          <a:xfrm>
            <a:off x="8586017" y="6492875"/>
            <a:ext cx="401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48" name="Google Shape;148;p22"/>
          <p:cNvPicPr preferRelativeResize="0"/>
          <p:nvPr/>
        </p:nvPicPr>
        <p:blipFill rotWithShape="1">
          <a:blip r:embed="rId5">
            <a:alphaModFix/>
          </a:blip>
          <a:srcRect/>
          <a:stretch/>
        </p:blipFill>
        <p:spPr>
          <a:xfrm>
            <a:off x="138513" y="6555213"/>
            <a:ext cx="2721258" cy="213878"/>
          </a:xfrm>
          <a:prstGeom prst="rect">
            <a:avLst/>
          </a:prstGeom>
          <a:noFill/>
          <a:ln>
            <a:noFill/>
          </a:ln>
        </p:spPr>
      </p:pic>
      <p:pic>
        <p:nvPicPr>
          <p:cNvPr id="6" name="44CFC6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56622" y="1281906"/>
            <a:ext cx="5807075" cy="48307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5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710</Words>
  <Application>Microsoft Office PowerPoint</Application>
  <PresentationFormat>Widescreen</PresentationFormat>
  <Paragraphs>111</Paragraphs>
  <Slides>11</Slides>
  <Notes>11</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Simple Dark</vt:lpstr>
      <vt:lpstr>Robot Data Visualization  </vt:lpstr>
      <vt:lpstr>Motivation &amp; Solution</vt:lpstr>
      <vt:lpstr>Data Sources</vt:lpstr>
      <vt:lpstr>Tool Requirements</vt:lpstr>
      <vt:lpstr>Requirement 1: Download and Condition Data</vt:lpstr>
      <vt:lpstr>Requirement 2: Visualize Robot Path</vt:lpstr>
      <vt:lpstr>Requirement 3: Visualize Robot Environment</vt:lpstr>
      <vt:lpstr>Requirement 4: Accessible User Interface</vt:lpstr>
      <vt:lpstr>Demo</vt:lpstr>
      <vt:lpstr>Remaining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Data Visualization</dc:title>
  <dc:creator>User</dc:creator>
  <cp:lastModifiedBy>Windows User</cp:lastModifiedBy>
  <cp:revision>5</cp:revision>
  <dcterms:modified xsi:type="dcterms:W3CDTF">2018-12-06T07:02:21Z</dcterms:modified>
</cp:coreProperties>
</file>